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5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DEBEA-DDE3-46C6-9600-F0E38C477BEC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FA12F-53E5-4075-9F0C-D991329990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6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 </a:t>
            </a:r>
            <a:r>
              <a:rPr lang="en-US" altLang="ko-KR" dirty="0"/>
              <a:t>TTS : </a:t>
            </a:r>
            <a:r>
              <a:rPr lang="ko-KR" altLang="en-US" dirty="0"/>
              <a:t>채린</a:t>
            </a:r>
            <a:r>
              <a:rPr lang="en-US" altLang="ko-KR" dirty="0"/>
              <a:t>, </a:t>
            </a:r>
            <a:r>
              <a:rPr lang="ko-KR" altLang="en-US" dirty="0"/>
              <a:t>하영</a:t>
            </a:r>
            <a:endParaRPr lang="en-US" altLang="ko-KR" dirty="0"/>
          </a:p>
          <a:p>
            <a:r>
              <a:rPr lang="ko-KR" altLang="en-US" dirty="0"/>
              <a:t>사용 배경음악 </a:t>
            </a:r>
            <a:r>
              <a:rPr lang="en-US" altLang="ko-KR" dirty="0"/>
              <a:t>: </a:t>
            </a:r>
            <a:r>
              <a:rPr lang="ko-KR" altLang="en-US" dirty="0"/>
              <a:t>할아버지의 </a:t>
            </a:r>
            <a:r>
              <a:rPr lang="en-US" altLang="ko-KR" dirty="0"/>
              <a:t>11</a:t>
            </a:r>
            <a:r>
              <a:rPr lang="ko-KR" altLang="en-US" dirty="0"/>
              <a:t>개월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FA12F-53E5-4075-9F0C-D9913299902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29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6981" y="650494"/>
            <a:ext cx="14921833" cy="8984726"/>
            <a:chOff x="2716981" y="650494"/>
            <a:chExt cx="14921833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6981" y="650494"/>
              <a:ext cx="14921833" cy="89847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12810" y="2885552"/>
            <a:ext cx="17321887" cy="44126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600" kern="0" spc="-1200" dirty="0">
                <a:solidFill>
                  <a:srgbClr val="FFFFFF"/>
                </a:solidFill>
                <a:latin typeface="Black Han Sans" pitchFamily="34" charset="0"/>
                <a:cs typeface="Black Han Sans" pitchFamily="34" charset="0"/>
              </a:rPr>
              <a:t>VR 프로젝트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912810" y="5030638"/>
            <a:ext cx="18928625" cy="44126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600" kern="0" spc="-1200" dirty="0">
                <a:solidFill>
                  <a:srgbClr val="695300"/>
                </a:solidFill>
                <a:latin typeface="Black Han Sans" pitchFamily="34" charset="0"/>
                <a:cs typeface="Black Han Sans" pitchFamily="34" charset="0"/>
              </a:rPr>
              <a:t>헨젤런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912810" y="1365267"/>
            <a:ext cx="5026225" cy="7450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달리조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912812" y="8592250"/>
            <a:ext cx="4283558" cy="592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kern="0" spc="-1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000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2535319" y="8172810"/>
            <a:ext cx="4075472" cy="1308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900" b="1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전채린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4486743" y="7848932"/>
            <a:ext cx="2073095" cy="666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695300"/>
                </a:solidFill>
                <a:latin typeface="BareunBatangL" pitchFamily="34" charset="0"/>
                <a:cs typeface="BareunBatangL" pitchFamily="34" charset="0"/>
              </a:rPr>
              <a:t>발표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0024135" y="8551486"/>
            <a:ext cx="4506739" cy="614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300" b="1" kern="0" spc="-1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컴퓨터소프트웨어과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142746" y="4102826"/>
            <a:ext cx="3631460" cy="6459171"/>
            <a:chOff x="-142746" y="4102826"/>
            <a:chExt cx="3631460" cy="64591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746" y="4102826"/>
              <a:ext cx="3631460" cy="6459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783" y="650494"/>
            <a:ext cx="16972147" cy="8984726"/>
            <a:chOff x="656783" y="650494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83" y="650494"/>
              <a:ext cx="16972147" cy="89847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903863" y="4225441"/>
            <a:ext cx="2731166" cy="2420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100" b="1" kern="0" spc="-600" dirty="0">
                <a:solidFill>
                  <a:srgbClr val="FFEC00"/>
                </a:solidFill>
                <a:latin typeface="BareunBatangB" pitchFamily="34" charset="0"/>
                <a:cs typeface="BareunBatangB" pitchFamily="34" charset="0"/>
              </a:rPr>
              <a:t>01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374738" y="4225441"/>
            <a:ext cx="2731166" cy="2420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100" b="1" kern="0" spc="-600" dirty="0">
                <a:solidFill>
                  <a:srgbClr val="FFEC00"/>
                </a:solidFill>
                <a:latin typeface="BareunBatangB" pitchFamily="34" charset="0"/>
                <a:cs typeface="BareunBatangB" pitchFamily="34" charset="0"/>
              </a:rPr>
              <a:t>02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669976" y="4225441"/>
            <a:ext cx="2731166" cy="2420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100" b="1" kern="0" spc="-600" dirty="0">
                <a:solidFill>
                  <a:srgbClr val="FFEC00"/>
                </a:solidFill>
                <a:latin typeface="BareunBatangB" pitchFamily="34" charset="0"/>
                <a:cs typeface="BareunBatangB" pitchFamily="34" charset="0"/>
              </a:rPr>
              <a:t>03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3025748" y="4225441"/>
            <a:ext cx="2731166" cy="2420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100" b="1" kern="0" spc="-600" dirty="0">
                <a:solidFill>
                  <a:srgbClr val="FFEC00"/>
                </a:solidFill>
                <a:latin typeface="BareunBatangB" pitchFamily="34" charset="0"/>
                <a:cs typeface="BareunBatangB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421990" y="1318858"/>
            <a:ext cx="3358180" cy="1781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700" b="1" kern="0" spc="-4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목차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475499" y="8592250"/>
            <a:ext cx="4283558" cy="592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kern="0" spc="-1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001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1477" y="5606562"/>
            <a:ext cx="6517177" cy="1308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900" b="1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개발 배경 및 목적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5428821" y="5654181"/>
            <a:ext cx="4075472" cy="1308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900" b="1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게임 설계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585946" y="5644657"/>
            <a:ext cx="4519721" cy="1308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900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How to Play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1781583" y="5701800"/>
            <a:ext cx="6761357" cy="1308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900" b="1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시연 영상 및 QnA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710746" y="5939623"/>
            <a:ext cx="190476" cy="190476"/>
            <a:chOff x="5710746" y="5939623"/>
            <a:chExt cx="190476" cy="190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746" y="5939623"/>
              <a:ext cx="190476" cy="19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2381" y="5977718"/>
            <a:ext cx="190476" cy="190476"/>
            <a:chOff x="8952381" y="5977718"/>
            <a:chExt cx="190476" cy="1904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2381" y="5977718"/>
              <a:ext cx="190476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09524" y="5996765"/>
            <a:ext cx="190476" cy="190476"/>
            <a:chOff x="12609524" y="5996765"/>
            <a:chExt cx="190476" cy="190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09524" y="5996765"/>
              <a:ext cx="190476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1990" y="2390979"/>
            <a:ext cx="1481873" cy="156406"/>
            <a:chOff x="1421990" y="2390979"/>
            <a:chExt cx="1481873" cy="1564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90" y="2390979"/>
              <a:ext cx="1481873" cy="15640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814352" y="1369555"/>
            <a:ext cx="2810806" cy="950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695300"/>
                </a:solidFill>
                <a:latin typeface="BareunBatangL" pitchFamily="34" charset="0"/>
                <a:cs typeface="BareunBatangL" pitchFamily="34" charset="0"/>
              </a:rPr>
              <a:t>여기에 수업명을</a:t>
            </a:r>
          </a:p>
          <a:p>
            <a:pPr algn="r"/>
            <a:r>
              <a:rPr lang="en-US" sz="1800" kern="0" spc="-100" dirty="0">
                <a:solidFill>
                  <a:srgbClr val="695300"/>
                </a:solidFill>
                <a:latin typeface="BareunBatangL" pitchFamily="34" charset="0"/>
                <a:cs typeface="BareunBatangL" pitchFamily="34" charset="0"/>
              </a:rPr>
              <a:t>입력하세요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783" y="617368"/>
            <a:ext cx="16972147" cy="8984726"/>
            <a:chOff x="656783" y="617368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83" y="617368"/>
              <a:ext cx="16972147" cy="89847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87385" y="4469629"/>
            <a:ext cx="2731166" cy="2420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100" b="1" kern="0" spc="-600" dirty="0">
                <a:solidFill>
                  <a:srgbClr val="FFEC00"/>
                </a:solidFill>
                <a:latin typeface="BareunBatangB" pitchFamily="34" charset="0"/>
                <a:cs typeface="BareunBatangB" pitchFamily="34" charset="0"/>
              </a:rPr>
              <a:t>02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36366" y="7254705"/>
            <a:ext cx="1144643" cy="2598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695300"/>
                </a:solidFill>
                <a:latin typeface="THELuxGoB" pitchFamily="34" charset="0"/>
                <a:cs typeface="THELuxGoB" pitchFamily="34" charset="0"/>
              </a:rPr>
              <a:t>001</a:t>
            </a:r>
          </a:p>
          <a:p>
            <a:r>
              <a:rPr lang="en-US" sz="2200" kern="0" spc="-100" dirty="0">
                <a:solidFill>
                  <a:srgbClr val="695300"/>
                </a:solidFill>
                <a:latin typeface="THELuxGoB" pitchFamily="34" charset="0"/>
                <a:cs typeface="THELuxGoB" pitchFamily="34" charset="0"/>
              </a:rPr>
              <a:t>002</a:t>
            </a:r>
          </a:p>
          <a:p>
            <a:r>
              <a:rPr lang="en-US" sz="2200" kern="0" spc="-100" dirty="0">
                <a:solidFill>
                  <a:srgbClr val="695300"/>
                </a:solidFill>
                <a:latin typeface="THELuxGoB" pitchFamily="34" charset="0"/>
                <a:cs typeface="THELuxGoB" pitchFamily="34" charset="0"/>
              </a:rPr>
              <a:t>003</a:t>
            </a:r>
          </a:p>
          <a:p>
            <a:r>
              <a:rPr lang="en-US" sz="2200" kern="0" spc="-100" dirty="0">
                <a:solidFill>
                  <a:srgbClr val="695300"/>
                </a:solidFill>
                <a:latin typeface="THELuxGoB" pitchFamily="34" charset="0"/>
                <a:cs typeface="THELuxGoB" pitchFamily="34" charset="0"/>
              </a:rPr>
              <a:t>004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2199457" y="7254705"/>
            <a:ext cx="9572308" cy="3270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코로나 19로 인한 게임 수요 급증</a:t>
            </a:r>
          </a:p>
          <a:p>
            <a:r>
              <a:rPr lang="en-US" sz="22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모바일 게임 : 25%, PC 및 콘솔 게임 : 21% 성장</a:t>
            </a:r>
          </a:p>
          <a:p>
            <a:r>
              <a:rPr lang="en-US" sz="22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스마트폰 및 PC 게임기의 대중 보급 활성화</a:t>
            </a:r>
          </a:p>
          <a:p>
            <a:r>
              <a:rPr lang="en-US" sz="22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아이들이 원하는 것은 간편한 조작 및 흥미로운 스토리</a:t>
            </a:r>
          </a:p>
          <a:p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982286" y="7254705"/>
            <a:ext cx="1144643" cy="1932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695300"/>
                </a:solidFill>
                <a:latin typeface="THELuxGoB" pitchFamily="34" charset="0"/>
                <a:cs typeface="THELuxGoB" pitchFamily="34" charset="0"/>
              </a:rPr>
              <a:t>005</a:t>
            </a:r>
          </a:p>
          <a:p>
            <a:r>
              <a:rPr lang="en-US" sz="2200" kern="0" spc="-100" dirty="0">
                <a:solidFill>
                  <a:srgbClr val="695300"/>
                </a:solidFill>
                <a:latin typeface="THELuxGoB" pitchFamily="34" charset="0"/>
                <a:cs typeface="THELuxGoB" pitchFamily="34" charset="0"/>
              </a:rPr>
              <a:t>006</a:t>
            </a:r>
          </a:p>
          <a:p>
            <a:r>
              <a:rPr lang="en-US" sz="2200" kern="0" spc="-100" dirty="0">
                <a:solidFill>
                  <a:srgbClr val="695300"/>
                </a:solidFill>
                <a:latin typeface="THELuxGoB" pitchFamily="34" charset="0"/>
                <a:cs typeface="THELuxGoB" pitchFamily="34" charset="0"/>
              </a:rPr>
              <a:t>007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69577" y="8099746"/>
            <a:ext cx="1381997" cy="60952"/>
            <a:chOff x="8469577" y="8099746"/>
            <a:chExt cx="1381997" cy="60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469577" y="8099746"/>
              <a:ext cx="1381997" cy="6095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077524" y="5872962"/>
            <a:ext cx="4075472" cy="800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개발 목적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421990" y="1847076"/>
            <a:ext cx="6133591" cy="1231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개발 배경 및 목적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21990" y="2895786"/>
            <a:ext cx="2560040" cy="156406"/>
            <a:chOff x="1421990" y="2895786"/>
            <a:chExt cx="2560040" cy="1564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90" y="2895786"/>
              <a:ext cx="2560040" cy="15640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258850" y="8592250"/>
            <a:ext cx="1366307" cy="592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kern="0" spc="-1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002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409524" y="6628083"/>
            <a:ext cx="15352381" cy="156406"/>
            <a:chOff x="1409524" y="6628083"/>
            <a:chExt cx="15352381" cy="1564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524" y="6628083"/>
              <a:ext cx="15352381" cy="15640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27168" y="4479153"/>
            <a:ext cx="2731166" cy="2420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100" b="1" kern="0" spc="-600" dirty="0">
                <a:solidFill>
                  <a:srgbClr val="FFEC00"/>
                </a:solidFill>
                <a:latin typeface="BareunBatangB" pitchFamily="34" charset="0"/>
                <a:cs typeface="BareunBatangB" pitchFamily="34" charset="0"/>
              </a:rPr>
              <a:t>01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436362" y="5882486"/>
            <a:ext cx="4075472" cy="800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개발 배경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0562571" y="7254705"/>
            <a:ext cx="10041857" cy="3347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모든 연령층의 플레이어에게 단순하고 몰입감 높은 게임 제공</a:t>
            </a:r>
          </a:p>
          <a:p>
            <a:r>
              <a:rPr lang="en-US" sz="22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아이들의 몰입감을 높이기 위한 동화 스토리라인 제공</a:t>
            </a:r>
          </a:p>
          <a:p>
            <a:r>
              <a:rPr lang="en-US" sz="22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조작법이 간단한 "쿠키런"과 유사한 러닝 플랫폼 게임 제공</a:t>
            </a:r>
          </a:p>
          <a:p>
            <a:endParaRPr lang="en-US" sz="2200" kern="0" spc="-100" dirty="0">
              <a:solidFill>
                <a:srgbClr val="695300"/>
              </a:solidFill>
              <a:latin typeface="THELuxGoR" pitchFamily="34" charset="0"/>
              <a:cs typeface="THELuxGoR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783" y="650494"/>
            <a:ext cx="16972147" cy="8984726"/>
            <a:chOff x="656783" y="650494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83" y="650494"/>
              <a:ext cx="16972147" cy="8984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28571" y="3676599"/>
            <a:ext cx="7276190" cy="3343590"/>
            <a:chOff x="9428571" y="3676599"/>
            <a:chExt cx="7276190" cy="33435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8571" y="3676599"/>
              <a:ext cx="7276190" cy="334359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21990" y="1370857"/>
            <a:ext cx="8409872" cy="1345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게임 설계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475499" y="8592250"/>
            <a:ext cx="4283558" cy="592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kern="0" spc="-1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003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21990" y="2890417"/>
            <a:ext cx="2635153" cy="156406"/>
            <a:chOff x="1421990" y="2890417"/>
            <a:chExt cx="2635153" cy="1564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90" y="2890417"/>
              <a:ext cx="2635153" cy="156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404" y="3676599"/>
            <a:ext cx="416564" cy="334025"/>
            <a:chOff x="1437404" y="3676599"/>
            <a:chExt cx="416564" cy="3340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5499" y="3676599"/>
              <a:ext cx="334025" cy="334025"/>
              <a:chOff x="1475499" y="3676599"/>
              <a:chExt cx="334025" cy="3340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5499" y="3676599"/>
                <a:ext cx="334025" cy="334025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1333263" y="3687806"/>
              <a:ext cx="624847" cy="4533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FFFFFF"/>
                  </a:solidFill>
                  <a:latin typeface="BareunBatangB" pitchFamily="34" charset="0"/>
                  <a:cs typeface="BareunBatangB" pitchFamily="34" charset="0"/>
                </a:rPr>
                <a:t>01</a:t>
              </a:r>
              <a:endParaRPr lang="en-US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892781" y="3617038"/>
            <a:ext cx="6798847" cy="631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Unity 2D Core를 활용하여 구성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437404" y="4318409"/>
            <a:ext cx="416564" cy="334025"/>
            <a:chOff x="1437404" y="4318409"/>
            <a:chExt cx="416564" cy="3340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75499" y="4318409"/>
              <a:ext cx="334025" cy="334025"/>
              <a:chOff x="1475499" y="4318409"/>
              <a:chExt cx="334025" cy="33402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5499" y="4318409"/>
                <a:ext cx="334025" cy="334025"/>
              </a:xfrm>
              <a:prstGeom prst="rect">
                <a:avLst/>
              </a:prstGeom>
            </p:spPr>
          </p:pic>
        </p:grpSp>
        <p:sp>
          <p:nvSpPr>
            <p:cNvPr id="24" name="Object 24"/>
            <p:cNvSpPr txBox="1"/>
            <p:nvPr/>
          </p:nvSpPr>
          <p:spPr>
            <a:xfrm>
              <a:off x="1333263" y="4329616"/>
              <a:ext cx="624847" cy="4533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FFFFFF"/>
                  </a:solidFill>
                  <a:latin typeface="BareunBatangB" pitchFamily="34" charset="0"/>
                  <a:cs typeface="BareunBatangB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92781" y="4258857"/>
            <a:ext cx="10523577" cy="631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에셋스토어 활용(캐릭터, 아이템 및 배경)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8561688" y="4063314"/>
            <a:ext cx="9009872" cy="9204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b="1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TypeCast란?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337639" y="4861238"/>
            <a:ext cx="9602164" cy="16761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인공지능을 활용한 TTS서비스로, 한국어를 제외한 영어, 일본어를 지원하며 다양한 연령 및 감정 조절, 분위기와 같은 옵션들을 제공하며 이를  Youtube 동영상 및 게임 성우 등에 활용할 수 있다.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1114476" y="6187744"/>
            <a:ext cx="3551026" cy="4269154"/>
            <a:chOff x="11114476" y="6187744"/>
            <a:chExt cx="3551026" cy="42691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14476" y="6187744"/>
              <a:ext cx="3551026" cy="4269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5019" y="4992695"/>
            <a:ext cx="416564" cy="334025"/>
            <a:chOff x="1445019" y="4992695"/>
            <a:chExt cx="416564" cy="3340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83118" y="4992695"/>
              <a:ext cx="334025" cy="334025"/>
              <a:chOff x="1483118" y="4992695"/>
              <a:chExt cx="334025" cy="33402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3118" y="4992695"/>
                <a:ext cx="334025" cy="334025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1340878" y="5003905"/>
              <a:ext cx="624847" cy="4563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FFFFFF"/>
                  </a:solidFill>
                  <a:latin typeface="BareunBatangB" pitchFamily="34" charset="0"/>
                  <a:cs typeface="BareunBatangB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00400" y="4933143"/>
            <a:ext cx="10523577" cy="6871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Typecast 및 Youtube 활용(배경음악 및 TTS)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452638" y="5571742"/>
            <a:ext cx="416564" cy="334025"/>
            <a:chOff x="1452638" y="5571742"/>
            <a:chExt cx="416564" cy="33402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90737" y="5571742"/>
              <a:ext cx="334025" cy="334025"/>
              <a:chOff x="1490737" y="5571742"/>
              <a:chExt cx="334025" cy="33402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0737" y="5571742"/>
                <a:ext cx="334025" cy="334025"/>
              </a:xfrm>
              <a:prstGeom prst="rect">
                <a:avLst/>
              </a:prstGeom>
            </p:spPr>
          </p:pic>
        </p:grpSp>
        <p:sp>
          <p:nvSpPr>
            <p:cNvPr id="43" name="Object 43"/>
            <p:cNvSpPr txBox="1"/>
            <p:nvPr/>
          </p:nvSpPr>
          <p:spPr>
            <a:xfrm>
              <a:off x="1348497" y="5582952"/>
              <a:ext cx="624847" cy="4563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FFFFFF"/>
                  </a:solidFill>
                  <a:latin typeface="BareunBatangB" pitchFamily="34" charset="0"/>
                  <a:cs typeface="BareunBatangB" pitchFamily="34" charset="0"/>
                </a:rPr>
                <a:t>04</a:t>
              </a:r>
              <a:endParaRPr lang="en-US" dirty="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908019" y="5512190"/>
            <a:ext cx="10523577" cy="631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UI 오브젝트 배치 및 감독 스크립트 작성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452638" y="6143171"/>
            <a:ext cx="416564" cy="334025"/>
            <a:chOff x="1452638" y="6143171"/>
            <a:chExt cx="416564" cy="33402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90737" y="6143171"/>
              <a:ext cx="334025" cy="334025"/>
              <a:chOff x="1490737" y="6143171"/>
              <a:chExt cx="334025" cy="33402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0737" y="6143171"/>
                <a:ext cx="334025" cy="334025"/>
              </a:xfrm>
              <a:prstGeom prst="rect">
                <a:avLst/>
              </a:prstGeom>
            </p:spPr>
          </p:pic>
        </p:grpSp>
        <p:sp>
          <p:nvSpPr>
            <p:cNvPr id="50" name="Object 50"/>
            <p:cNvSpPr txBox="1"/>
            <p:nvPr/>
          </p:nvSpPr>
          <p:spPr>
            <a:xfrm>
              <a:off x="1348497" y="6154381"/>
              <a:ext cx="624847" cy="4563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FFFFFF"/>
                  </a:solidFill>
                  <a:latin typeface="BareunBatangB" pitchFamily="34" charset="0"/>
                  <a:cs typeface="BareunBatangB" pitchFamily="34" charset="0"/>
                </a:rPr>
                <a:t>05</a:t>
              </a:r>
              <a:endParaRPr lang="en-US"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908019" y="6083619"/>
            <a:ext cx="10523577" cy="631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아이템 및 장애물 프리팹화 및 Spawner Script 작성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452638" y="6714600"/>
            <a:ext cx="416564" cy="334025"/>
            <a:chOff x="1452638" y="6714600"/>
            <a:chExt cx="416564" cy="33402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90737" y="6714600"/>
              <a:ext cx="334025" cy="334025"/>
              <a:chOff x="1490737" y="6714600"/>
              <a:chExt cx="334025" cy="33402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0737" y="6714600"/>
                <a:ext cx="334025" cy="334025"/>
              </a:xfrm>
              <a:prstGeom prst="rect">
                <a:avLst/>
              </a:prstGeom>
            </p:spPr>
          </p:pic>
        </p:grpSp>
        <p:sp>
          <p:nvSpPr>
            <p:cNvPr id="57" name="Object 57"/>
            <p:cNvSpPr txBox="1"/>
            <p:nvPr/>
          </p:nvSpPr>
          <p:spPr>
            <a:xfrm>
              <a:off x="1348497" y="6725810"/>
              <a:ext cx="624847" cy="4563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kern="0" spc="-100" dirty="0">
                  <a:solidFill>
                    <a:srgbClr val="FFFFFF"/>
                  </a:solidFill>
                  <a:latin typeface="BareunBatangB" pitchFamily="34" charset="0"/>
                  <a:cs typeface="BareunBatangB" pitchFamily="34" charset="0"/>
                </a:rPr>
                <a:t>06</a:t>
              </a:r>
              <a:endParaRPr lang="en-US" dirty="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908019" y="6655048"/>
            <a:ext cx="10523577" cy="6311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캐릭터 애니메이션 연결 및 컨트롤러 스크립트 작성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783" y="650494"/>
            <a:ext cx="16972147" cy="8984726"/>
            <a:chOff x="656783" y="650494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83" y="650494"/>
              <a:ext cx="16972147" cy="8984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1990" y="4666667"/>
            <a:ext cx="15092296" cy="4266667"/>
            <a:chOff x="1421990" y="4666667"/>
            <a:chExt cx="15092296" cy="42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1990" y="4666667"/>
              <a:ext cx="15092296" cy="42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5700" y="3337138"/>
            <a:ext cx="3256870" cy="2159305"/>
            <a:chOff x="1715700" y="3337138"/>
            <a:chExt cx="3256870" cy="2159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700" y="3337138"/>
              <a:ext cx="3256870" cy="215930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21990" y="1370857"/>
            <a:ext cx="15067015" cy="1345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How to Play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421990" y="2932309"/>
            <a:ext cx="2730391" cy="156406"/>
            <a:chOff x="1421990" y="2932309"/>
            <a:chExt cx="2730391" cy="1564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90" y="2932309"/>
              <a:ext cx="2730391" cy="1564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739543" y="8024876"/>
            <a:ext cx="3247829" cy="533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695300"/>
                </a:solidFill>
                <a:latin typeface="THELuxGoEB" pitchFamily="34" charset="0"/>
                <a:cs typeface="THELuxGoEB" pitchFamily="34" charset="0"/>
              </a:rPr>
              <a:t>홍경철(가명), 23세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3739548" y="8369177"/>
            <a:ext cx="2618891" cy="518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경영학과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7284562" y="8024876"/>
            <a:ext cx="2987443" cy="533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695300"/>
                </a:solidFill>
                <a:latin typeface="THELuxGoEB" pitchFamily="34" charset="0"/>
                <a:cs typeface="THELuxGoEB" pitchFamily="34" charset="0"/>
              </a:rPr>
              <a:t>지혜주(가명), 27세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7284565" y="8369177"/>
            <a:ext cx="2618891" cy="518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호텔경영학과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0677238" y="8024876"/>
            <a:ext cx="2870325" cy="533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695300"/>
                </a:solidFill>
                <a:latin typeface="THELuxGoEB" pitchFamily="34" charset="0"/>
                <a:cs typeface="THELuxGoEB" pitchFamily="34" charset="0"/>
              </a:rPr>
              <a:t>권수경(가명), 20세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0677197" y="8369177"/>
            <a:ext cx="2618891" cy="518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시각디자인과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4228095" y="8024876"/>
            <a:ext cx="3071401" cy="533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695300"/>
                </a:solidFill>
                <a:latin typeface="THELuxGoEB" pitchFamily="34" charset="0"/>
                <a:cs typeface="THELuxGoEB" pitchFamily="34" charset="0"/>
              </a:rPr>
              <a:t>노한샘(가명), 31세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4228141" y="8369177"/>
            <a:ext cx="2618891" cy="518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유아교육과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804869" y="3890589"/>
            <a:ext cx="2166107" cy="2021261"/>
            <a:chOff x="5804869" y="3890589"/>
            <a:chExt cx="2166107" cy="20212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920000">
              <a:off x="5804869" y="3890589"/>
              <a:ext cx="2166107" cy="20212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38962" y="2802381"/>
            <a:ext cx="3537302" cy="2723722"/>
            <a:chOff x="8638962" y="2802381"/>
            <a:chExt cx="3537302" cy="27237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8962" y="2802381"/>
              <a:ext cx="3537302" cy="2723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1881" y="3154744"/>
            <a:ext cx="3507854" cy="2510213"/>
            <a:chOff x="13461881" y="3154744"/>
            <a:chExt cx="3507854" cy="25102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180000">
              <a:off x="13461881" y="3154744"/>
              <a:ext cx="3507854" cy="251021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36098" y="3748714"/>
            <a:ext cx="4981300" cy="1585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키보드의 Space바를 누르기만</a:t>
            </a:r>
          </a:p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하면 점프하고 한번 더 누르면</a:t>
            </a:r>
          </a:p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더블점프를 해요!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5409524" y="4236476"/>
            <a:ext cx="2971429" cy="2109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게임 시 랜덤으로</a:t>
            </a:r>
          </a:p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나오는 과자나 사탕을 먹으면 점수를</a:t>
            </a:r>
          </a:p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획득해요!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7735249" y="3569505"/>
            <a:ext cx="5422278" cy="1585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보라색 포션을 먹으면 체력이</a:t>
            </a:r>
          </a:p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감소하고 파란색 포션을 먹으면</a:t>
            </a:r>
          </a:p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체력을 회복해요!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3885600" y="3580381"/>
            <a:ext cx="2868116" cy="25142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체력이 0이 되거나</a:t>
            </a:r>
          </a:p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화면 밖으로 벗어나면 게임 오버가 되고 버튼을 누르면 재시작해요!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2542857" y="5669023"/>
            <a:ext cx="1188618" cy="3252989"/>
            <a:chOff x="2542857" y="5669023"/>
            <a:chExt cx="1188618" cy="32529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2857" y="5669023"/>
              <a:ext cx="1188618" cy="32529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8508" y="6104862"/>
            <a:ext cx="1011968" cy="2802541"/>
            <a:chOff x="6178508" y="6104862"/>
            <a:chExt cx="1011968" cy="280254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78508" y="6104862"/>
              <a:ext cx="1011968" cy="28025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62787" y="5750910"/>
            <a:ext cx="922928" cy="3163376"/>
            <a:chOff x="9562787" y="5750910"/>
            <a:chExt cx="922928" cy="31633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62787" y="5750910"/>
              <a:ext cx="922928" cy="31633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68103" y="5600000"/>
            <a:ext cx="1162833" cy="3304762"/>
            <a:chOff x="12968103" y="5600000"/>
            <a:chExt cx="1162833" cy="330476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8103" y="5600000"/>
              <a:ext cx="1162833" cy="33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29408" y="194652"/>
            <a:ext cx="7126263" cy="4456065"/>
            <a:chOff x="3029408" y="194652"/>
            <a:chExt cx="7126263" cy="4456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9408" y="194652"/>
              <a:ext cx="7126263" cy="445606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258850" y="8592250"/>
            <a:ext cx="1366307" cy="592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kern="0" spc="-1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010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069619" y="615609"/>
            <a:ext cx="8409872" cy="1345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600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시연 영상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130053" y="1662895"/>
            <a:ext cx="2635153" cy="156406"/>
            <a:chOff x="15130053" y="1662895"/>
            <a:chExt cx="2635153" cy="1564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30053" y="1662895"/>
              <a:ext cx="2635153" cy="1564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130043" y="1512496"/>
            <a:ext cx="9009872" cy="9204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b="1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저와 같이 헨젤런을 즐겨요~♡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2422684"/>
            <a:ext cx="3664720" cy="7863030"/>
            <a:chOff x="0" y="2422684"/>
            <a:chExt cx="3664720" cy="78630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422684"/>
              <a:ext cx="3664720" cy="7863030"/>
            </a:xfrm>
            <a:prstGeom prst="rect">
              <a:avLst/>
            </a:prstGeom>
          </p:spPr>
        </p:pic>
      </p:grpSp>
      <p:pic>
        <p:nvPicPr>
          <p:cNvPr id="2" name="녹화_2022_06_19_16_15_19_833">
            <a:hlinkClick r:id="" action="ppaction://media"/>
            <a:extLst>
              <a:ext uri="{FF2B5EF4-FFF2-40B4-BE49-F238E27FC236}">
                <a16:creationId xmlns:a16="http://schemas.microsoft.com/office/drawing/2014/main" id="{02D24C9E-0990-2E9F-ACF4-60CDEB5A12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4152900"/>
            <a:ext cx="10439400" cy="521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783" y="650494"/>
            <a:ext cx="16972147" cy="8984726"/>
            <a:chOff x="656783" y="650494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783" y="650494"/>
              <a:ext cx="16972147" cy="89847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814352" y="1369555"/>
            <a:ext cx="2810806" cy="9508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-100" dirty="0">
                <a:solidFill>
                  <a:srgbClr val="695300"/>
                </a:solidFill>
                <a:latin typeface="BareunBatangL" pitchFamily="34" charset="0"/>
                <a:cs typeface="BareunBatangL" pitchFamily="34" charset="0"/>
              </a:rPr>
              <a:t>여기에 수업명을</a:t>
            </a:r>
          </a:p>
          <a:p>
            <a:pPr algn="r"/>
            <a:r>
              <a:rPr lang="en-US" sz="1800" kern="0" spc="-100" dirty="0">
                <a:solidFill>
                  <a:srgbClr val="695300"/>
                </a:solidFill>
                <a:latin typeface="BareunBatangL" pitchFamily="34" charset="0"/>
                <a:cs typeface="BareunBatangL" pitchFamily="34" charset="0"/>
              </a:rPr>
              <a:t>입력하세요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21990" y="1370853"/>
            <a:ext cx="5737635" cy="23810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네번째</a:t>
            </a:r>
          </a:p>
          <a:p>
            <a:r>
              <a:rPr lang="en-US" sz="4600" b="1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이야기</a:t>
            </a:r>
            <a:r>
              <a:rPr lang="en-US" sz="4600" b="1" kern="0" spc="-300" dirty="0">
                <a:solidFill>
                  <a:srgbClr val="FFEC00"/>
                </a:solidFill>
                <a:latin typeface="BareunBatangB" pitchFamily="34" charset="0"/>
                <a:cs typeface="BareunBatangB" pitchFamily="34" charset="0"/>
              </a:rPr>
              <a:t> 주제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421990" y="2890417"/>
            <a:ext cx="2635153" cy="156406"/>
            <a:chOff x="1421990" y="2890417"/>
            <a:chExt cx="2635153" cy="1564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90" y="2890417"/>
              <a:ext cx="2635153" cy="1564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258850" y="8592250"/>
            <a:ext cx="1366307" cy="592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kern="0" spc="-1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014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63475" y="4678203"/>
            <a:ext cx="3238437" cy="5868700"/>
            <a:chOff x="1163475" y="4678203"/>
            <a:chExt cx="3238437" cy="58687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475" y="4678203"/>
              <a:ext cx="3238437" cy="58687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18858" y="3943982"/>
            <a:ext cx="2166107" cy="2021261"/>
            <a:chOff x="3318858" y="3943982"/>
            <a:chExt cx="2166107" cy="20212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60000">
              <a:off x="3318858" y="3943982"/>
              <a:ext cx="2166107" cy="202126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983990" y="4675629"/>
            <a:ext cx="2971429" cy="1061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고생했어요</a:t>
            </a:r>
          </a:p>
          <a:p>
            <a:pPr algn="ctr"/>
            <a:r>
              <a:rPr lang="en-US" sz="2000" kern="0" spc="-100" dirty="0">
                <a:solidFill>
                  <a:srgbClr val="695300"/>
                </a:solidFill>
                <a:latin typeface="THELuxGoR" pitchFamily="34" charset="0"/>
                <a:cs typeface="THELuxGoR" pitchFamily="34" charset="0"/>
              </a:rPr>
              <a:t>^^7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6769952" y="3792543"/>
            <a:ext cx="18928625" cy="44325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600" kern="0" spc="-1200" dirty="0">
                <a:solidFill>
                  <a:srgbClr val="695300"/>
                </a:solidFill>
                <a:latin typeface="Black Han Sans" pitchFamily="34" charset="0"/>
                <a:cs typeface="Black Han Sans" pitchFamily="34" charset="0"/>
              </a:rPr>
              <a:t>QnA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607" y="650494"/>
            <a:ext cx="14921833" cy="8984726"/>
            <a:chOff x="748607" y="650494"/>
            <a:chExt cx="14921833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607" y="650494"/>
              <a:ext cx="14921833" cy="89847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44438" y="2885554"/>
            <a:ext cx="17321887" cy="4424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600" kern="0" spc="-1200" dirty="0">
                <a:solidFill>
                  <a:srgbClr val="FFFFFF"/>
                </a:solidFill>
                <a:latin typeface="Black Han Sans" pitchFamily="34" charset="0"/>
                <a:cs typeface="Black Han Sans" pitchFamily="34" charset="0"/>
              </a:rPr>
              <a:t>발표를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944438" y="5030636"/>
            <a:ext cx="15241980" cy="4424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600" kern="0" spc="-1200" dirty="0">
                <a:solidFill>
                  <a:srgbClr val="695300"/>
                </a:solidFill>
                <a:latin typeface="Black Han Sans" pitchFamily="34" charset="0"/>
                <a:cs typeface="Black Han Sans" pitchFamily="34" charset="0"/>
              </a:rPr>
              <a:t>마칩니다.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944438" y="1365267"/>
            <a:ext cx="5026225" cy="705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kern="0" spc="-2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달리조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44438" y="8592250"/>
            <a:ext cx="4283558" cy="592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kern="0" spc="-1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016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0566938" y="8172810"/>
            <a:ext cx="4075472" cy="1319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900" b="1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전채린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2518369" y="7848932"/>
            <a:ext cx="2073095" cy="666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500" kern="0" spc="-200" dirty="0">
                <a:solidFill>
                  <a:srgbClr val="695300"/>
                </a:solidFill>
                <a:latin typeface="BareunBatangL" pitchFamily="34" charset="0"/>
                <a:cs typeface="BareunBatangL" pitchFamily="34" charset="0"/>
              </a:rPr>
              <a:t>발표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8647740" y="8551486"/>
            <a:ext cx="3914737" cy="6246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300" b="1" kern="0" spc="-1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컴퓨터소프트웨어과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4534322" y="5678163"/>
            <a:ext cx="4042424" cy="4771903"/>
            <a:chOff x="14534322" y="5678163"/>
            <a:chExt cx="4042424" cy="47719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34322" y="5678163"/>
              <a:ext cx="4042424" cy="4771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318</Words>
  <Application>Microsoft Office PowerPoint</Application>
  <PresentationFormat>사용자 지정</PresentationFormat>
  <Paragraphs>96</Paragraphs>
  <Slides>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BareunBatangB</vt:lpstr>
      <vt:lpstr>BareunBatangL</vt:lpstr>
      <vt:lpstr>Black Han Sans</vt:lpstr>
      <vt:lpstr>THELuxGoB</vt:lpstr>
      <vt:lpstr>THELuxGoEB</vt:lpstr>
      <vt:lpstr>THELuxGoR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 성관</cp:lastModifiedBy>
  <cp:revision>2</cp:revision>
  <dcterms:created xsi:type="dcterms:W3CDTF">2022-06-19T16:26:34Z</dcterms:created>
  <dcterms:modified xsi:type="dcterms:W3CDTF">2022-06-19T07:31:36Z</dcterms:modified>
</cp:coreProperties>
</file>